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77" r:id="rId3"/>
    <p:sldId id="259" r:id="rId4"/>
    <p:sldId id="261" r:id="rId5"/>
    <p:sldId id="262" r:id="rId6"/>
    <p:sldId id="263" r:id="rId7"/>
    <p:sldId id="265" r:id="rId8"/>
    <p:sldId id="266" r:id="rId9"/>
    <p:sldId id="267" r:id="rId10"/>
    <p:sldId id="268" r:id="rId11"/>
    <p:sldId id="269" r:id="rId12"/>
    <p:sldId id="270" r:id="rId13"/>
    <p:sldId id="271" r:id="rId14"/>
    <p:sldId id="272" r:id="rId15"/>
    <p:sldId id="273" r:id="rId16"/>
    <p:sldId id="274"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1704" y="-11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922E16-1B3F-426F-82A8-13E22A2FFC0F}" type="datetimeFigureOut">
              <a:rPr lang="en-US" smtClean="0"/>
              <a:t>2/6/19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E6E145-06FA-44AF-B645-DA8D01596309}" type="slidenum">
              <a:rPr lang="en-US" smtClean="0"/>
              <a:t>‹#›</a:t>
            </a:fld>
            <a:endParaRPr lang="en-US"/>
          </a:p>
        </p:txBody>
      </p:sp>
    </p:spTree>
    <p:extLst>
      <p:ext uri="{BB962C8B-B14F-4D97-AF65-F5344CB8AC3E}">
        <p14:creationId xmlns:p14="http://schemas.microsoft.com/office/powerpoint/2010/main" val="4095809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were the farmers mad to start with?</a:t>
            </a:r>
            <a:endParaRPr lang="en-US" dirty="0"/>
          </a:p>
        </p:txBody>
      </p:sp>
      <p:sp>
        <p:nvSpPr>
          <p:cNvPr id="4" name="Slide Number Placeholder 3"/>
          <p:cNvSpPr>
            <a:spLocks noGrp="1"/>
          </p:cNvSpPr>
          <p:nvPr>
            <p:ph type="sldNum" sz="quarter" idx="10"/>
          </p:nvPr>
        </p:nvSpPr>
        <p:spPr/>
        <p:txBody>
          <a:bodyPr/>
          <a:lstStyle/>
          <a:p>
            <a:fld id="{93E6E145-06FA-44AF-B645-DA8D01596309}" type="slidenum">
              <a:rPr lang="en-US" smtClean="0"/>
              <a:t>1</a:t>
            </a:fld>
            <a:endParaRPr lang="en-US"/>
          </a:p>
        </p:txBody>
      </p:sp>
    </p:spTree>
    <p:extLst>
      <p:ext uri="{BB962C8B-B14F-4D97-AF65-F5344CB8AC3E}">
        <p14:creationId xmlns:p14="http://schemas.microsoft.com/office/powerpoint/2010/main" val="152605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15CC7610-97E1-4C09-94D1-7A0F7C142DC2}" type="slidenum">
              <a:rPr lang="en-US" sz="1200">
                <a:solidFill>
                  <a:prstClr val="black"/>
                </a:solidFill>
              </a:rPr>
              <a:pPr eaLnBrk="1" hangingPunct="1"/>
              <a:t>3</a:t>
            </a:fld>
            <a:endParaRPr lang="en-US" sz="1200">
              <a:solidFill>
                <a:prstClr val="black"/>
              </a:solidFill>
            </a:endParaRPr>
          </a:p>
        </p:txBody>
      </p:sp>
      <p:sp>
        <p:nvSpPr>
          <p:cNvPr id="38915" name="Rectangle 2"/>
          <p:cNvSpPr>
            <a:spLocks noGrp="1" noRot="1" noChangeAspect="1" noChangeArrowheads="1" noTextEdit="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1870, wheat sold for a dollar a bushel</a:t>
            </a:r>
          </a:p>
          <a:p>
            <a:pPr eaLnBrk="1" hangingPunct="1"/>
            <a:r>
              <a:rPr lang="en-US" smtClean="0"/>
              <a:t>1885, .80 and .60 in 1890s</a:t>
            </a:r>
          </a:p>
          <a:p>
            <a:pPr eaLnBrk="1" hangingPunct="1"/>
            <a:r>
              <a:rPr lang="en-US" smtClean="0"/>
              <a:t>Farmer received .35</a:t>
            </a:r>
          </a:p>
          <a:p>
            <a:pPr eaLnBrk="1" hangingPunct="1"/>
            <a:endParaRPr lang="en-US" smtClean="0"/>
          </a:p>
          <a:p>
            <a:pPr eaLnBrk="1" hangingPunct="1"/>
            <a:r>
              <a:rPr lang="en-US" smtClean="0"/>
              <a:t>Cotton dropped from .15 to .05 a pound</a:t>
            </a:r>
          </a:p>
          <a:p>
            <a:pPr eaLnBrk="1" hangingPunct="1"/>
            <a:endParaRPr lang="en-US" smtClean="0"/>
          </a:p>
          <a:p>
            <a:pPr eaLnBrk="1" hangingPunct="1"/>
            <a:r>
              <a:rPr lang="en-US" smtClean="0"/>
              <a:t>Corn started at .45 and fell to .30 a bushel by the 1890s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A3D5C90-1901-44CD-8108-34BA1FE90A4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7250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EBDEEB0-BE39-43A2-94F5-99819AEC21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72485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30709D9-C11F-48DE-984D-E039735CEA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0748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8D297FA-7CA3-455C-8C4B-673226B90E6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6656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6EC37351-3F61-4C85-8718-32221F91D80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9549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A9D77195-A9BA-4DEA-8EC3-C2A3ED3CB2E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86098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21396C38-ADFF-4BF8-8B38-3ACE31EF8C5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368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8C4EEE5-DAD8-4EB4-A986-94921F8C1F2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6021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9AFE52D9-744B-4EAB-97E3-FB8828E7D3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54327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2C62E3E2-37EA-408D-9074-55C135706EB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89718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72CC0A9B-DD45-4686-AFC9-7DB29A1D09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663332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alpha val="3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CBA4DC20-338B-43C8-91F7-9BDB3DEBB3E0}"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79246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jpeg"/><Relationship Id="rId5" Type="http://schemas.openxmlformats.org/officeDocument/2006/relationships/image" Target="../media/image2.jpeg"/><Relationship Id="rId6" Type="http://schemas.openxmlformats.org/officeDocument/2006/relationships/image" Target="../media/image3.jpeg"/><Relationship Id="rId7" Type="http://schemas.openxmlformats.org/officeDocument/2006/relationships/hyperlink" Target="http://multimedia.history.ohio-state.edu/dsp_showZoom.cfm?pathOfFile=0838.jpg" TargetMode="External"/><Relationship Id="rId8" Type="http://schemas.openxmlformats.org/officeDocument/2006/relationships/image" Target="../media/image4.jpe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themeOverride" Target="../theme/themeOverride2.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multimedia.history.ohio-state.edu/dsp_showZoom.cfm?pathOfFile=0657.jpg" TargetMode="Externa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File:Tom_E_Watson.jpg" TargetMode="External"/><Relationship Id="rId4" Type="http://schemas.openxmlformats.org/officeDocument/2006/relationships/image" Target="../media/image10.jpe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10Chp20-02p595.gif%20%20%20%20%20%20%20%20%20%20%20%20%20%20%20%20%20%20%20%20%20%20%20%20%20%20%20%20%20%20%20%20%20%20%20%20%20%20%20%20%20%20%20%20%20%20%20000710AE%0cMacintosh%20HD%20%20%20%20%20%20%20%20%20%20%20%20%20%20%20%20%20%20%20ABA7815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533400"/>
            <a:ext cx="3962400" cy="2743200"/>
          </a:xfrm>
        </p:spPr>
        <p:txBody>
          <a:bodyPr/>
          <a:lstStyle/>
          <a:p>
            <a:pPr eaLnBrk="1" hangingPunct="1"/>
            <a:r>
              <a:rPr lang="en-US" dirty="0" smtClean="0"/>
              <a:t>Farmers Propose Some Alternatives</a:t>
            </a:r>
          </a:p>
        </p:txBody>
      </p:sp>
      <p:pic>
        <p:nvPicPr>
          <p:cNvPr id="2051" name="Picture 9" descr="Corn husking in North Carolin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76600"/>
            <a:ext cx="4268788" cy="269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10" descr="alliancesoong"/>
          <p:cNvPicPr>
            <a:picLocks noChangeAspect="1" noChangeArrowheads="1"/>
          </p:cNvPicPr>
          <p:nvPr/>
        </p:nvPicPr>
        <p:blipFill>
          <a:blip r:embed="rId5" cstate="print">
            <a:extLst>
              <a:ext uri="{28A0092B-C50C-407E-A947-70E740481C1C}">
                <a14:useLocalDpi xmlns:a14="http://schemas.microsoft.com/office/drawing/2010/main" val="0"/>
              </a:ext>
            </a:extLst>
          </a:blip>
          <a:srcRect t="4494" r="1904" b="2248"/>
          <a:stretch>
            <a:fillRect/>
          </a:stretch>
        </p:blipFill>
        <p:spPr bwMode="auto">
          <a:xfrm>
            <a:off x="5715000" y="3200400"/>
            <a:ext cx="3179763" cy="256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7" descr="populistmt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800" y="4876800"/>
            <a:ext cx="33972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3" descr="Militia at Mills">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228600"/>
            <a:ext cx="38846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0403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r>
              <a:rPr lang="en-US" dirty="0" smtClean="0"/>
              <a:t>What problems were farmers facing during the late nineteenth and early twentieth centuries?  </a:t>
            </a:r>
            <a:endParaRPr lang="en-US" dirty="0"/>
          </a:p>
        </p:txBody>
      </p:sp>
    </p:spTree>
    <p:extLst>
      <p:ext uri="{BB962C8B-B14F-4D97-AF65-F5344CB8AC3E}">
        <p14:creationId xmlns:p14="http://schemas.microsoft.com/office/powerpoint/2010/main" val="37585300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304800"/>
            <a:ext cx="8305800" cy="1219200"/>
          </a:xfrm>
        </p:spPr>
        <p:txBody>
          <a:bodyPr/>
          <a:lstStyle/>
          <a:p>
            <a:pPr eaLnBrk="1" hangingPunct="1"/>
            <a:r>
              <a:rPr lang="en-US" sz="4000" smtClean="0"/>
              <a:t>Status of Farmers at the End of the Century</a:t>
            </a:r>
          </a:p>
        </p:txBody>
      </p:sp>
      <p:sp>
        <p:nvSpPr>
          <p:cNvPr id="4099" name="Rectangle 3"/>
          <p:cNvSpPr>
            <a:spLocks noGrp="1" noChangeArrowheads="1"/>
          </p:cNvSpPr>
          <p:nvPr>
            <p:ph type="body" idx="1"/>
          </p:nvPr>
        </p:nvSpPr>
        <p:spPr>
          <a:xfrm>
            <a:off x="304800" y="1676400"/>
            <a:ext cx="3505200" cy="4572000"/>
          </a:xfrm>
        </p:spPr>
        <p:txBody>
          <a:bodyPr/>
          <a:lstStyle/>
          <a:p>
            <a:pPr eaLnBrk="1" hangingPunct="1"/>
            <a:r>
              <a:rPr lang="en-US" smtClean="0"/>
              <a:t>Deflation - falling prices for crops.</a:t>
            </a:r>
          </a:p>
          <a:p>
            <a:pPr eaLnBrk="1" hangingPunct="1"/>
            <a:endParaRPr lang="en-US" smtClean="0"/>
          </a:p>
          <a:p>
            <a:pPr eaLnBrk="1" hangingPunct="1">
              <a:buFontTx/>
              <a:buNone/>
            </a:pPr>
            <a:endParaRPr lang="en-US" smtClean="0"/>
          </a:p>
          <a:p>
            <a:pPr eaLnBrk="1" hangingPunct="1"/>
            <a:r>
              <a:rPr lang="en-US" smtClean="0"/>
              <a:t>High freight rates for farmers vs. discounts for large shippers.</a:t>
            </a:r>
          </a:p>
          <a:p>
            <a:pPr eaLnBrk="1" hangingPunct="1"/>
            <a:endParaRPr lang="en-US" smtClean="0"/>
          </a:p>
        </p:txBody>
      </p:sp>
      <p:sp>
        <p:nvSpPr>
          <p:cNvPr id="4100" name="Text Box 4"/>
          <p:cNvSpPr txBox="1">
            <a:spLocks noChangeArrowheads="1"/>
          </p:cNvSpPr>
          <p:nvPr/>
        </p:nvSpPr>
        <p:spPr bwMode="auto">
          <a:xfrm>
            <a:off x="3429000" y="5410200"/>
            <a:ext cx="487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50000"/>
              </a:spcBef>
              <a:spcAft>
                <a:spcPct val="0"/>
              </a:spcAft>
            </a:pPr>
            <a:endParaRPr lang="en-US">
              <a:solidFill>
                <a:srgbClr val="000000"/>
              </a:solidFill>
            </a:endParaRPr>
          </a:p>
        </p:txBody>
      </p:sp>
      <p:pic>
        <p:nvPicPr>
          <p:cNvPr id="4101" name="Picture 5" descr="farmers,inc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286000"/>
            <a:ext cx="4953000"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879267"/>
      </p:ext>
    </p:extLst>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solidFill>
                  <a:schemeClr val="tx1"/>
                </a:solidFill>
              </a:rPr>
              <a:t>The Gospel of Cooperation</a:t>
            </a:r>
          </a:p>
        </p:txBody>
      </p:sp>
      <p:sp>
        <p:nvSpPr>
          <p:cNvPr id="8195" name="Rectangle 3"/>
          <p:cNvSpPr>
            <a:spLocks noGrp="1" noChangeArrowheads="1"/>
          </p:cNvSpPr>
          <p:nvPr>
            <p:ph type="body" idx="1"/>
          </p:nvPr>
        </p:nvSpPr>
        <p:spPr>
          <a:xfrm>
            <a:off x="685800" y="2286000"/>
            <a:ext cx="5029200" cy="3733800"/>
          </a:xfrm>
        </p:spPr>
        <p:txBody>
          <a:bodyPr/>
          <a:lstStyle/>
          <a:p>
            <a:pPr algn="ctr" eaLnBrk="1" hangingPunct="1">
              <a:lnSpc>
                <a:spcPct val="90000"/>
              </a:lnSpc>
              <a:buFontTx/>
              <a:buNone/>
            </a:pPr>
            <a:r>
              <a:rPr lang="en-US" sz="2800" dirty="0" smtClean="0"/>
              <a:t>The Weakness of Individuals </a:t>
            </a:r>
          </a:p>
          <a:p>
            <a:pPr algn="ctr" eaLnBrk="1" hangingPunct="1">
              <a:lnSpc>
                <a:spcPct val="90000"/>
              </a:lnSpc>
              <a:buFontTx/>
              <a:buNone/>
            </a:pPr>
            <a:r>
              <a:rPr lang="en-US" sz="2800" dirty="0" smtClean="0"/>
              <a:t>Acting Alone</a:t>
            </a:r>
          </a:p>
          <a:p>
            <a:pPr algn="ctr" eaLnBrk="1" hangingPunct="1">
              <a:lnSpc>
                <a:spcPct val="90000"/>
              </a:lnSpc>
              <a:buFontTx/>
              <a:buNone/>
            </a:pPr>
            <a:r>
              <a:rPr lang="en-US" sz="2800" dirty="0" smtClean="0"/>
              <a:t>(The Gospel of Wealth: Carnegie)</a:t>
            </a:r>
          </a:p>
          <a:p>
            <a:pPr algn="ctr" eaLnBrk="1" hangingPunct="1">
              <a:lnSpc>
                <a:spcPct val="90000"/>
              </a:lnSpc>
              <a:buFontTx/>
              <a:buNone/>
            </a:pPr>
            <a:r>
              <a:rPr lang="en-US" sz="2800" dirty="0" smtClean="0"/>
              <a:t>v.</a:t>
            </a:r>
          </a:p>
          <a:p>
            <a:pPr algn="ctr" eaLnBrk="1" hangingPunct="1">
              <a:lnSpc>
                <a:spcPct val="90000"/>
              </a:lnSpc>
              <a:buFontTx/>
              <a:buNone/>
            </a:pPr>
            <a:r>
              <a:rPr lang="en-US" sz="2800" dirty="0" smtClean="0"/>
              <a:t>The Power of Farmers</a:t>
            </a:r>
          </a:p>
          <a:p>
            <a:pPr algn="ctr" eaLnBrk="1" hangingPunct="1">
              <a:lnSpc>
                <a:spcPct val="90000"/>
              </a:lnSpc>
              <a:buFontTx/>
              <a:buNone/>
            </a:pPr>
            <a:r>
              <a:rPr lang="en-US" sz="2800" dirty="0" smtClean="0"/>
              <a:t>Acting Together</a:t>
            </a:r>
          </a:p>
          <a:p>
            <a:pPr algn="ctr" eaLnBrk="1" hangingPunct="1">
              <a:lnSpc>
                <a:spcPct val="90000"/>
              </a:lnSpc>
              <a:buFontTx/>
              <a:buNone/>
            </a:pPr>
            <a:r>
              <a:rPr lang="en-US" sz="2800" dirty="0" smtClean="0"/>
              <a:t>(The Gospel of Cooperation) </a:t>
            </a:r>
          </a:p>
        </p:txBody>
      </p:sp>
      <p:pic>
        <p:nvPicPr>
          <p:cNvPr id="2" name="Picture 1"/>
          <p:cNvPicPr>
            <a:picLocks noChangeAspect="1"/>
          </p:cNvPicPr>
          <p:nvPr/>
        </p:nvPicPr>
        <p:blipFill>
          <a:blip r:embed="rId3"/>
          <a:stretch>
            <a:fillRect/>
          </a:stretch>
        </p:blipFill>
        <p:spPr>
          <a:xfrm>
            <a:off x="6172200" y="1752600"/>
            <a:ext cx="1981200" cy="2404269"/>
          </a:xfrm>
          <a:prstGeom prst="rect">
            <a:avLst/>
          </a:prstGeom>
        </p:spPr>
      </p:pic>
      <p:pic>
        <p:nvPicPr>
          <p:cNvPr id="3" name="Picture 2"/>
          <p:cNvPicPr>
            <a:picLocks noChangeAspect="1"/>
          </p:cNvPicPr>
          <p:nvPr/>
        </p:nvPicPr>
        <p:blipFill>
          <a:blip r:embed="rId4"/>
          <a:stretch>
            <a:fillRect/>
          </a:stretch>
        </p:blipFill>
        <p:spPr>
          <a:xfrm>
            <a:off x="5562600" y="4495800"/>
            <a:ext cx="3309714" cy="1816100"/>
          </a:xfrm>
          <a:prstGeom prst="rect">
            <a:avLst/>
          </a:prstGeom>
        </p:spPr>
      </p:pic>
    </p:spTree>
    <p:extLst>
      <p:ext uri="{BB962C8B-B14F-4D97-AF65-F5344CB8AC3E}">
        <p14:creationId xmlns:p14="http://schemas.microsoft.com/office/powerpoint/2010/main" val="2285931867"/>
      </p:ext>
    </p:extLst>
  </p:cSld>
  <p:clrMapOvr>
    <a:overrideClrMapping bg1="lt1" tx1="dk1" bg2="lt2" tx2="dk2" accent1="accent1" accent2="accent2" accent3="accent3" accent4="accent4" accent5="accent5" accent6="accent6" hlink="hlink" folHlink="folHlink"/>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The Farmers’ Plan</a:t>
            </a:r>
          </a:p>
        </p:txBody>
      </p:sp>
      <p:sp>
        <p:nvSpPr>
          <p:cNvPr id="9219" name="Rectangle 3"/>
          <p:cNvSpPr>
            <a:spLocks noGrp="1" noChangeArrowheads="1"/>
          </p:cNvSpPr>
          <p:nvPr>
            <p:ph type="body" idx="1"/>
          </p:nvPr>
        </p:nvSpPr>
        <p:spPr>
          <a:xfrm>
            <a:off x="685800" y="2209800"/>
            <a:ext cx="7772400" cy="3581400"/>
          </a:xfrm>
        </p:spPr>
        <p:txBody>
          <a:bodyPr/>
          <a:lstStyle/>
          <a:p>
            <a:pPr eaLnBrk="1" hangingPunct="1"/>
            <a:r>
              <a:rPr lang="en-US" dirty="0" smtClean="0"/>
              <a:t>Pool crops to get a higher price.</a:t>
            </a:r>
          </a:p>
          <a:p>
            <a:pPr eaLnBrk="1" hangingPunct="1"/>
            <a:r>
              <a:rPr lang="en-US" dirty="0" smtClean="0"/>
              <a:t>Buy in bulk to get lower prices.</a:t>
            </a:r>
          </a:p>
          <a:p>
            <a:pPr eaLnBrk="1" hangingPunct="1"/>
            <a:r>
              <a:rPr lang="en-US" dirty="0" smtClean="0"/>
              <a:t>Negotiate with banks as a group to get lower interest rates.</a:t>
            </a:r>
          </a:p>
          <a:p>
            <a:pPr eaLnBrk="1" hangingPunct="1"/>
            <a:r>
              <a:rPr lang="en-US" dirty="0" smtClean="0"/>
              <a:t>By-pass middlemen		</a:t>
            </a:r>
          </a:p>
        </p:txBody>
      </p:sp>
    </p:spTree>
    <p:extLst>
      <p:ext uri="{BB962C8B-B14F-4D97-AF65-F5344CB8AC3E}">
        <p14:creationId xmlns:p14="http://schemas.microsoft.com/office/powerpoint/2010/main" val="37321477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609600"/>
            <a:ext cx="6781800" cy="1143000"/>
          </a:xfrm>
        </p:spPr>
        <p:txBody>
          <a:bodyPr/>
          <a:lstStyle/>
          <a:p>
            <a:pPr eaLnBrk="1" hangingPunct="1"/>
            <a:r>
              <a:rPr lang="en-US" smtClean="0"/>
              <a:t>Spreading the Gospel of Cooperation</a:t>
            </a:r>
          </a:p>
        </p:txBody>
      </p:sp>
      <p:sp>
        <p:nvSpPr>
          <p:cNvPr id="11267" name="Rectangle 3"/>
          <p:cNvSpPr>
            <a:spLocks noGrp="1" noChangeArrowheads="1"/>
          </p:cNvSpPr>
          <p:nvPr>
            <p:ph type="body" idx="1"/>
          </p:nvPr>
        </p:nvSpPr>
        <p:spPr>
          <a:xfrm>
            <a:off x="228600" y="1905000"/>
            <a:ext cx="4572000" cy="4495800"/>
          </a:xfrm>
        </p:spPr>
        <p:txBody>
          <a:bodyPr/>
          <a:lstStyle/>
          <a:p>
            <a:pPr eaLnBrk="1" hangingPunct="1">
              <a:lnSpc>
                <a:spcPct val="90000"/>
              </a:lnSpc>
            </a:pPr>
            <a:r>
              <a:rPr lang="en-US" sz="2800" dirty="0" smtClean="0"/>
              <a:t>Farmers’ Alliances: Late 1880s</a:t>
            </a:r>
          </a:p>
          <a:p>
            <a:pPr eaLnBrk="1" hangingPunct="1">
              <a:lnSpc>
                <a:spcPct val="90000"/>
              </a:lnSpc>
            </a:pPr>
            <a:r>
              <a:rPr lang="en-US" sz="2800" dirty="0" smtClean="0"/>
              <a:t>From Texas to the Great Plains and the South</a:t>
            </a:r>
          </a:p>
          <a:p>
            <a:pPr eaLnBrk="1" hangingPunct="1">
              <a:lnSpc>
                <a:spcPct val="90000"/>
              </a:lnSpc>
            </a:pPr>
            <a:r>
              <a:rPr lang="en-US" sz="2800" dirty="0" smtClean="0"/>
              <a:t>Membership numbers rise. By 1889:</a:t>
            </a:r>
          </a:p>
          <a:p>
            <a:pPr eaLnBrk="1" hangingPunct="1">
              <a:lnSpc>
                <a:spcPct val="90000"/>
              </a:lnSpc>
              <a:buFontTx/>
              <a:buNone/>
            </a:pPr>
            <a:r>
              <a:rPr lang="en-US" sz="2800" dirty="0" smtClean="0"/>
              <a:t>		* Kansas- 50,000</a:t>
            </a:r>
          </a:p>
          <a:p>
            <a:pPr eaLnBrk="1" hangingPunct="1">
              <a:lnSpc>
                <a:spcPct val="90000"/>
              </a:lnSpc>
              <a:buFontTx/>
              <a:buNone/>
            </a:pPr>
            <a:r>
              <a:rPr lang="en-US" sz="2800" dirty="0" smtClean="0"/>
              <a:t>		* Georgia- 100,000</a:t>
            </a:r>
          </a:p>
          <a:p>
            <a:pPr eaLnBrk="1" hangingPunct="1">
              <a:lnSpc>
                <a:spcPct val="90000"/>
              </a:lnSpc>
              <a:buFontTx/>
              <a:buNone/>
            </a:pPr>
            <a:r>
              <a:rPr lang="en-US" sz="2800" dirty="0" smtClean="0"/>
              <a:t>		* Tennessee- 125,000</a:t>
            </a:r>
          </a:p>
          <a:p>
            <a:pPr eaLnBrk="1" hangingPunct="1">
              <a:lnSpc>
                <a:spcPct val="90000"/>
              </a:lnSpc>
            </a:pPr>
            <a:r>
              <a:rPr lang="en-US" sz="2800" dirty="0" smtClean="0"/>
              <a:t>By 1889, over 4 million members.</a:t>
            </a:r>
          </a:p>
          <a:p>
            <a:pPr eaLnBrk="1" hangingPunct="1">
              <a:lnSpc>
                <a:spcPct val="90000"/>
              </a:lnSpc>
              <a:buFontTx/>
              <a:buNone/>
            </a:pPr>
            <a:endParaRPr lang="en-US" sz="2800" dirty="0" smtClean="0"/>
          </a:p>
        </p:txBody>
      </p:sp>
      <p:pic>
        <p:nvPicPr>
          <p:cNvPr id="11268" name="Picture 4" descr="alliancesoo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1219200"/>
            <a:ext cx="3081338"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http://us.history.wisc.edu/hist102/photos/assets/photos/11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962400"/>
            <a:ext cx="35433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81771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solidFill>
                  <a:schemeClr val="tx1"/>
                </a:solidFill>
              </a:rPr>
              <a:t>From Cooperatives to Politics</a:t>
            </a:r>
          </a:p>
        </p:txBody>
      </p:sp>
      <p:sp>
        <p:nvSpPr>
          <p:cNvPr id="14339" name="Rectangle 3"/>
          <p:cNvSpPr>
            <a:spLocks noGrp="1" noChangeArrowheads="1"/>
          </p:cNvSpPr>
          <p:nvPr>
            <p:ph type="body" idx="1"/>
          </p:nvPr>
        </p:nvSpPr>
        <p:spPr>
          <a:xfrm>
            <a:off x="609600" y="2667000"/>
            <a:ext cx="7772400" cy="3200400"/>
          </a:xfrm>
        </p:spPr>
        <p:txBody>
          <a:bodyPr/>
          <a:lstStyle/>
          <a:p>
            <a:pPr eaLnBrk="1" hangingPunct="1"/>
            <a:r>
              <a:rPr lang="en-US" dirty="0" smtClean="0"/>
              <a:t>Farmers make up over 50% of the population</a:t>
            </a:r>
            <a:r>
              <a:rPr lang="en-US" dirty="0" smtClean="0"/>
              <a:t>.  And if they could also get the workers on their side</a:t>
            </a:r>
            <a:r>
              <a:rPr lang="mr-IN" dirty="0" smtClean="0"/>
              <a:t>…</a:t>
            </a:r>
            <a:r>
              <a:rPr lang="en-US" dirty="0" smtClean="0"/>
              <a:t>!</a:t>
            </a:r>
            <a:endParaRPr lang="en-US" dirty="0" smtClean="0"/>
          </a:p>
          <a:p>
            <a:pPr eaLnBrk="1" hangingPunct="1">
              <a:buFontTx/>
              <a:buNone/>
            </a:pPr>
            <a:endParaRPr lang="en-US" dirty="0" smtClean="0"/>
          </a:p>
          <a:p>
            <a:pPr eaLnBrk="1" hangingPunct="1"/>
            <a:r>
              <a:rPr lang="en-US" u="sng" dirty="0" smtClean="0"/>
              <a:t>The People’s Party</a:t>
            </a:r>
            <a:r>
              <a:rPr lang="en-US" dirty="0" smtClean="0"/>
              <a:t> to challenge the Democrats and the Republicans.</a:t>
            </a:r>
          </a:p>
        </p:txBody>
      </p:sp>
    </p:spTree>
    <p:extLst>
      <p:ext uri="{BB962C8B-B14F-4D97-AF65-F5344CB8AC3E}">
        <p14:creationId xmlns:p14="http://schemas.microsoft.com/office/powerpoint/2010/main" val="839769045"/>
      </p:ext>
    </p:extLst>
  </p:cSld>
  <p:clrMapOvr>
    <a:overrideClrMapping bg1="lt1" tx1="dk1" bg2="lt2" tx2="dk2" accent1="accent1" accent2="accent2" accent3="accent3" accent4="accent4" accent5="accent5" accent6="accent6" hlink="hlink" folHlink="folHlink"/>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The People’s Party Platform </a:t>
            </a:r>
          </a:p>
        </p:txBody>
      </p:sp>
      <p:sp>
        <p:nvSpPr>
          <p:cNvPr id="15363" name="Rectangle 3"/>
          <p:cNvSpPr>
            <a:spLocks noGrp="1" noChangeArrowheads="1"/>
          </p:cNvSpPr>
          <p:nvPr>
            <p:ph type="body" idx="1"/>
          </p:nvPr>
        </p:nvSpPr>
        <p:spPr>
          <a:xfrm>
            <a:off x="685800" y="1981200"/>
            <a:ext cx="7772400" cy="1981200"/>
          </a:xfrm>
        </p:spPr>
        <p:txBody>
          <a:bodyPr/>
          <a:lstStyle/>
          <a:p>
            <a:pPr eaLnBrk="1" hangingPunct="1"/>
            <a:r>
              <a:rPr lang="en-US" smtClean="0"/>
              <a:t>The secret ballot</a:t>
            </a:r>
          </a:p>
          <a:p>
            <a:pPr eaLnBrk="1" hangingPunct="1"/>
            <a:r>
              <a:rPr lang="en-US" smtClean="0"/>
              <a:t>Direct election of senators</a:t>
            </a:r>
          </a:p>
          <a:p>
            <a:pPr eaLnBrk="1" hangingPunct="1"/>
            <a:r>
              <a:rPr lang="en-US" smtClean="0"/>
              <a:t>One-term presidents</a:t>
            </a:r>
          </a:p>
          <a:p>
            <a:pPr eaLnBrk="1" hangingPunct="1">
              <a:buFontTx/>
              <a:buNone/>
            </a:pPr>
            <a:endParaRPr lang="en-US" smtClean="0"/>
          </a:p>
        </p:txBody>
      </p:sp>
      <p:sp>
        <p:nvSpPr>
          <p:cNvPr id="4" name="TextBox 3"/>
          <p:cNvSpPr txBox="1">
            <a:spLocks noChangeArrowheads="1"/>
          </p:cNvSpPr>
          <p:nvPr/>
        </p:nvSpPr>
        <p:spPr bwMode="auto">
          <a:xfrm>
            <a:off x="914400" y="4495800"/>
            <a:ext cx="7315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3200">
                <a:solidFill>
                  <a:srgbClr val="000000"/>
                </a:solidFill>
              </a:rPr>
              <a:t>The system’s been corrupted by elites; the people should be in charge.</a:t>
            </a:r>
          </a:p>
        </p:txBody>
      </p:sp>
    </p:spTree>
    <p:extLst>
      <p:ext uri="{BB962C8B-B14F-4D97-AF65-F5344CB8AC3E}">
        <p14:creationId xmlns:p14="http://schemas.microsoft.com/office/powerpoint/2010/main" val="3320946879"/>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The People’s Party Platform</a:t>
            </a:r>
          </a:p>
        </p:txBody>
      </p:sp>
      <p:sp>
        <p:nvSpPr>
          <p:cNvPr id="16387" name="Rectangle 3"/>
          <p:cNvSpPr>
            <a:spLocks noGrp="1" noChangeArrowheads="1"/>
          </p:cNvSpPr>
          <p:nvPr>
            <p:ph type="body" idx="1"/>
          </p:nvPr>
        </p:nvSpPr>
        <p:spPr>
          <a:xfrm>
            <a:off x="685800" y="1981200"/>
            <a:ext cx="7772400" cy="1600200"/>
          </a:xfrm>
        </p:spPr>
        <p:txBody>
          <a:bodyPr/>
          <a:lstStyle/>
          <a:p>
            <a:pPr eaLnBrk="1" hangingPunct="1"/>
            <a:r>
              <a:rPr lang="en-US" smtClean="0"/>
              <a:t>The eight-hour day</a:t>
            </a:r>
          </a:p>
          <a:p>
            <a:pPr eaLnBrk="1" hangingPunct="1"/>
            <a:r>
              <a:rPr lang="en-US" smtClean="0"/>
              <a:t>Expansion of the money supply with silver</a:t>
            </a:r>
          </a:p>
        </p:txBody>
      </p:sp>
      <p:sp>
        <p:nvSpPr>
          <p:cNvPr id="4" name="TextBox 3"/>
          <p:cNvSpPr txBox="1">
            <a:spLocks noChangeArrowheads="1"/>
          </p:cNvSpPr>
          <p:nvPr/>
        </p:nvSpPr>
        <p:spPr bwMode="auto">
          <a:xfrm>
            <a:off x="1066800" y="4191000"/>
            <a:ext cx="6934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3200">
                <a:solidFill>
                  <a:srgbClr val="000000"/>
                </a:solidFill>
              </a:rPr>
              <a:t>Unite with workers</a:t>
            </a:r>
          </a:p>
          <a:p>
            <a:pPr eaLnBrk="1" fontAlgn="base" hangingPunct="1">
              <a:spcBef>
                <a:spcPct val="0"/>
              </a:spcBef>
              <a:spcAft>
                <a:spcPct val="0"/>
              </a:spcAft>
            </a:pPr>
            <a:endParaRPr lang="en-US" sz="3200">
              <a:solidFill>
                <a:srgbClr val="000000"/>
              </a:solidFill>
            </a:endParaRPr>
          </a:p>
          <a:p>
            <a:pPr eaLnBrk="1" fontAlgn="base" hangingPunct="1">
              <a:spcBef>
                <a:spcPct val="0"/>
              </a:spcBef>
              <a:spcAft>
                <a:spcPct val="0"/>
              </a:spcAft>
            </a:pPr>
            <a:r>
              <a:rPr lang="en-US" sz="3200">
                <a:solidFill>
                  <a:srgbClr val="000000"/>
                </a:solidFill>
              </a:rPr>
              <a:t>Reduce the value of the dollar</a:t>
            </a:r>
          </a:p>
          <a:p>
            <a:pPr eaLnBrk="1" fontAlgn="base" hangingPunct="1">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2348244690"/>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The People’s Party Platform</a:t>
            </a:r>
          </a:p>
        </p:txBody>
      </p:sp>
      <p:sp>
        <p:nvSpPr>
          <p:cNvPr id="17411" name="Rectangle 3"/>
          <p:cNvSpPr>
            <a:spLocks noGrp="1" noChangeArrowheads="1"/>
          </p:cNvSpPr>
          <p:nvPr>
            <p:ph type="body" idx="1"/>
          </p:nvPr>
        </p:nvSpPr>
        <p:spPr>
          <a:xfrm>
            <a:off x="685800" y="2743200"/>
            <a:ext cx="7772400" cy="2667000"/>
          </a:xfrm>
        </p:spPr>
        <p:txBody>
          <a:bodyPr/>
          <a:lstStyle/>
          <a:p>
            <a:pPr eaLnBrk="1" hangingPunct="1"/>
            <a:r>
              <a:rPr lang="en-US" smtClean="0"/>
              <a:t>Railroads publicly rather than privately owned.</a:t>
            </a:r>
          </a:p>
          <a:p>
            <a:pPr eaLnBrk="1" hangingPunct="1"/>
            <a:r>
              <a:rPr lang="en-US" smtClean="0"/>
              <a:t>Banks publicly rather than privately owned.</a:t>
            </a:r>
          </a:p>
          <a:p>
            <a:pPr eaLnBrk="1" hangingPunct="1"/>
            <a:r>
              <a:rPr lang="en-US" smtClean="0"/>
              <a:t>Return railroad land to the people.</a:t>
            </a:r>
          </a:p>
        </p:txBody>
      </p:sp>
    </p:spTree>
    <p:extLst>
      <p:ext uri="{BB962C8B-B14F-4D97-AF65-F5344CB8AC3E}">
        <p14:creationId xmlns:p14="http://schemas.microsoft.com/office/powerpoint/2010/main" val="1157529363"/>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09600" y="0"/>
            <a:ext cx="7772400" cy="1143000"/>
          </a:xfrm>
        </p:spPr>
        <p:txBody>
          <a:bodyPr/>
          <a:lstStyle/>
          <a:p>
            <a:pPr eaLnBrk="1" hangingPunct="1"/>
            <a:r>
              <a:rPr lang="en-US" smtClean="0"/>
              <a:t>The Election of 1892</a:t>
            </a:r>
          </a:p>
        </p:txBody>
      </p:sp>
      <p:sp>
        <p:nvSpPr>
          <p:cNvPr id="18435" name="Rectangle 3"/>
          <p:cNvSpPr>
            <a:spLocks noGrp="1" noChangeArrowheads="1"/>
          </p:cNvSpPr>
          <p:nvPr>
            <p:ph type="body" idx="1"/>
          </p:nvPr>
        </p:nvSpPr>
        <p:spPr>
          <a:xfrm>
            <a:off x="609600" y="990600"/>
            <a:ext cx="2895600" cy="5638800"/>
          </a:xfrm>
        </p:spPr>
        <p:txBody>
          <a:bodyPr/>
          <a:lstStyle/>
          <a:p>
            <a:pPr eaLnBrk="1" hangingPunct="1">
              <a:lnSpc>
                <a:spcPct val="90000"/>
              </a:lnSpc>
            </a:pPr>
            <a:r>
              <a:rPr lang="en-US" sz="2800" smtClean="0"/>
              <a:t>Republican candidate: Benjamin Harrison</a:t>
            </a:r>
          </a:p>
          <a:p>
            <a:pPr eaLnBrk="1" hangingPunct="1">
              <a:lnSpc>
                <a:spcPct val="90000"/>
              </a:lnSpc>
              <a:buFontTx/>
              <a:buNone/>
            </a:pPr>
            <a:r>
              <a:rPr lang="en-US" sz="2800" smtClean="0"/>
              <a:t>	(incumbent)</a:t>
            </a:r>
          </a:p>
          <a:p>
            <a:pPr eaLnBrk="1" hangingPunct="1">
              <a:lnSpc>
                <a:spcPct val="90000"/>
              </a:lnSpc>
            </a:pPr>
            <a:r>
              <a:rPr lang="en-US" sz="2800" smtClean="0"/>
              <a:t>Democratic candidate: Grover Cleveland</a:t>
            </a:r>
          </a:p>
          <a:p>
            <a:pPr eaLnBrk="1" hangingPunct="1">
              <a:lnSpc>
                <a:spcPct val="90000"/>
              </a:lnSpc>
            </a:pPr>
            <a:endParaRPr lang="en-US" sz="2800" smtClean="0"/>
          </a:p>
          <a:p>
            <a:pPr eaLnBrk="1" hangingPunct="1">
              <a:lnSpc>
                <a:spcPct val="90000"/>
              </a:lnSpc>
            </a:pPr>
            <a:r>
              <a:rPr lang="en-US" sz="2800" smtClean="0"/>
              <a:t>Both parties attacked the People’s Party!</a:t>
            </a:r>
          </a:p>
        </p:txBody>
      </p:sp>
      <p:sp>
        <p:nvSpPr>
          <p:cNvPr id="18436" name="Rectangle 6"/>
          <p:cNvSpPr>
            <a:spLocks noChangeArrowheads="1"/>
          </p:cNvSpPr>
          <p:nvPr/>
        </p:nvSpPr>
        <p:spPr bwMode="auto">
          <a:xfrm>
            <a:off x="0" y="434975"/>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2400">
                <a:solidFill>
                  <a:srgbClr val="000000"/>
                </a:solidFill>
              </a:rPr>
              <a:t> </a:t>
            </a:r>
          </a:p>
        </p:txBody>
      </p:sp>
      <p:pic>
        <p:nvPicPr>
          <p:cNvPr id="18437" name="Picture 5" descr="Anti-Populist carto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219200"/>
            <a:ext cx="4808538"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05507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0" y="0"/>
            <a:ext cx="7772400" cy="1143000"/>
          </a:xfrm>
        </p:spPr>
        <p:txBody>
          <a:bodyPr/>
          <a:lstStyle/>
          <a:p>
            <a:pPr eaLnBrk="1" hangingPunct="1"/>
            <a:r>
              <a:rPr lang="en-US" smtClean="0"/>
              <a:t>Fear in the South</a:t>
            </a:r>
          </a:p>
        </p:txBody>
      </p:sp>
      <p:sp>
        <p:nvSpPr>
          <p:cNvPr id="19459" name="Rectangle 3"/>
          <p:cNvSpPr>
            <a:spLocks noGrp="1" noChangeArrowheads="1"/>
          </p:cNvSpPr>
          <p:nvPr>
            <p:ph type="body" idx="1"/>
          </p:nvPr>
        </p:nvSpPr>
        <p:spPr>
          <a:xfrm>
            <a:off x="228600" y="1066800"/>
            <a:ext cx="2667000" cy="5486400"/>
          </a:xfrm>
        </p:spPr>
        <p:txBody>
          <a:bodyPr/>
          <a:lstStyle/>
          <a:p>
            <a:pPr eaLnBrk="1" hangingPunct="1">
              <a:lnSpc>
                <a:spcPct val="90000"/>
              </a:lnSpc>
            </a:pPr>
            <a:r>
              <a:rPr lang="en-US" sz="2400" smtClean="0"/>
              <a:t>Segregation and racism.</a:t>
            </a:r>
          </a:p>
          <a:p>
            <a:pPr eaLnBrk="1" hangingPunct="1">
              <a:lnSpc>
                <a:spcPct val="90000"/>
              </a:lnSpc>
            </a:pPr>
            <a:r>
              <a:rPr lang="en-US" sz="2400" smtClean="0"/>
              <a:t>Some Populists (a minority) suggest poor whites and blacks have more in common than poor whites have with elite whites.</a:t>
            </a:r>
          </a:p>
          <a:p>
            <a:pPr eaLnBrk="1" hangingPunct="1">
              <a:lnSpc>
                <a:spcPct val="90000"/>
              </a:lnSpc>
            </a:pPr>
            <a:r>
              <a:rPr lang="en-US" sz="2400" smtClean="0"/>
              <a:t>Poor whites’ reaction?</a:t>
            </a:r>
          </a:p>
          <a:p>
            <a:pPr eaLnBrk="1" hangingPunct="1">
              <a:lnSpc>
                <a:spcPct val="90000"/>
              </a:lnSpc>
            </a:pPr>
            <a:r>
              <a:rPr lang="en-US" sz="2400" smtClean="0"/>
              <a:t>Massive election fraud.</a:t>
            </a:r>
          </a:p>
          <a:p>
            <a:pPr eaLnBrk="1" hangingPunct="1">
              <a:lnSpc>
                <a:spcPct val="90000"/>
              </a:lnSpc>
              <a:buFontTx/>
              <a:buNone/>
            </a:pPr>
            <a:r>
              <a:rPr lang="en-US" sz="2400" smtClean="0"/>
              <a:t>	* Tom Watson</a:t>
            </a:r>
          </a:p>
        </p:txBody>
      </p:sp>
      <p:pic>
        <p:nvPicPr>
          <p:cNvPr id="19460" name="Picture 4" descr="Corn husking in North Caroli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295400"/>
            <a:ext cx="43402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6" descr="http://upload.wikimedia.org/wikipedia/en/thumb/9/96/Tom_E_Watson.jpg/160px-Tom_E_Watson.jpg">
            <a:hlinkClick r:id="rId3" tooltip="Thomas E. Watson"/>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4267200"/>
            <a:ext cx="152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Box 5"/>
          <p:cNvSpPr txBox="1">
            <a:spLocks noChangeArrowheads="1"/>
          </p:cNvSpPr>
          <p:nvPr/>
        </p:nvSpPr>
        <p:spPr bwMode="auto">
          <a:xfrm>
            <a:off x="5334000" y="4267200"/>
            <a:ext cx="3581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600">
                <a:solidFill>
                  <a:srgbClr val="000000"/>
                </a:solidFill>
              </a:rPr>
              <a:t>“You are kept apart that you may be separately fleeced of your earnings.  You are made to hate each other because upon that hatred is rested the keystone of the arch of financial despotism which enslaves you both.  You are deceived and blinded that you may not see how this race antagonism perpetuates a monetary system which beggars both.”</a:t>
            </a:r>
          </a:p>
        </p:txBody>
      </p:sp>
    </p:spTree>
    <p:extLst>
      <p:ext uri="{BB962C8B-B14F-4D97-AF65-F5344CB8AC3E}">
        <p14:creationId xmlns:p14="http://schemas.microsoft.com/office/powerpoint/2010/main" val="6103245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152400"/>
            <a:ext cx="7772400" cy="939800"/>
          </a:xfrm>
        </p:spPr>
        <p:txBody>
          <a:bodyPr/>
          <a:lstStyle/>
          <a:p>
            <a:pPr eaLnBrk="1" hangingPunct="1"/>
            <a:r>
              <a:rPr lang="en-US" dirty="0" smtClean="0"/>
              <a:t>Western Movement</a:t>
            </a:r>
          </a:p>
        </p:txBody>
      </p:sp>
      <p:pic>
        <p:nvPicPr>
          <p:cNvPr id="20483" name="Picture 4" descr="populistw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00200"/>
            <a:ext cx="4572000"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5"/>
          <p:cNvSpPr>
            <a:spLocks noChangeArrowheads="1"/>
          </p:cNvSpPr>
          <p:nvPr/>
        </p:nvSpPr>
        <p:spPr bwMode="auto">
          <a:xfrm>
            <a:off x="5181600" y="1143000"/>
            <a:ext cx="373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fontAlgn="base">
              <a:spcBef>
                <a:spcPct val="20000"/>
              </a:spcBef>
              <a:spcAft>
                <a:spcPct val="0"/>
              </a:spcAft>
              <a:buFontTx/>
              <a:buChar char="•"/>
            </a:pPr>
            <a:r>
              <a:rPr lang="en-US" sz="2800" dirty="0">
                <a:solidFill>
                  <a:srgbClr val="000000"/>
                </a:solidFill>
                <a:latin typeface="Times" pitchFamily="18" charset="0"/>
              </a:rPr>
              <a:t>1892 Electoral Victories</a:t>
            </a:r>
          </a:p>
          <a:p>
            <a:pPr marL="742950" lvl="1" indent="-285750" fontAlgn="base">
              <a:spcBef>
                <a:spcPct val="20000"/>
              </a:spcBef>
              <a:spcAft>
                <a:spcPct val="0"/>
              </a:spcAft>
              <a:buFontTx/>
              <a:buChar char="–"/>
            </a:pPr>
            <a:r>
              <a:rPr lang="en-US" sz="2800" dirty="0">
                <a:solidFill>
                  <a:srgbClr val="000000"/>
                </a:solidFill>
                <a:latin typeface="Times" pitchFamily="18" charset="0"/>
              </a:rPr>
              <a:t>3 governors, 10 representatives, 5 </a:t>
            </a:r>
            <a:r>
              <a:rPr lang="en-US" sz="2800" dirty="0" smtClean="0">
                <a:solidFill>
                  <a:srgbClr val="000000"/>
                </a:solidFill>
                <a:latin typeface="Times" pitchFamily="18" charset="0"/>
              </a:rPr>
              <a:t>senators.</a:t>
            </a:r>
          </a:p>
          <a:p>
            <a:pPr marL="742950" lvl="1" indent="-285750" fontAlgn="base">
              <a:spcBef>
                <a:spcPct val="20000"/>
              </a:spcBef>
              <a:spcAft>
                <a:spcPct val="0"/>
              </a:spcAft>
              <a:buFontTx/>
              <a:buChar char="–"/>
            </a:pPr>
            <a:r>
              <a:rPr lang="en-US" sz="2800" dirty="0" smtClean="0">
                <a:solidFill>
                  <a:srgbClr val="000000"/>
                </a:solidFill>
                <a:latin typeface="Times" pitchFamily="18" charset="0"/>
              </a:rPr>
              <a:t>Their candidate for president </a:t>
            </a:r>
            <a:r>
              <a:rPr lang="en-US" sz="2800" dirty="0">
                <a:solidFill>
                  <a:srgbClr val="000000"/>
                </a:solidFill>
                <a:latin typeface="Times" pitchFamily="18" charset="0"/>
              </a:rPr>
              <a:t>received over 1 million votes (8.5% of total) and 22 electoral college votes</a:t>
            </a:r>
          </a:p>
        </p:txBody>
      </p:sp>
      <p:sp>
        <p:nvSpPr>
          <p:cNvPr id="20485" name="Text Box 6"/>
          <p:cNvSpPr txBox="1">
            <a:spLocks noChangeArrowheads="1"/>
          </p:cNvSpPr>
          <p:nvPr/>
        </p:nvSpPr>
        <p:spPr bwMode="auto">
          <a:xfrm>
            <a:off x="457200" y="6019800"/>
            <a:ext cx="579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50000"/>
              </a:spcBef>
              <a:spcAft>
                <a:spcPct val="0"/>
              </a:spcAft>
            </a:pPr>
            <a:r>
              <a:rPr lang="en-US">
                <a:solidFill>
                  <a:srgbClr val="000000"/>
                </a:solidFill>
              </a:rPr>
              <a:t>(Cleveland won the presidential election.)</a:t>
            </a:r>
          </a:p>
        </p:txBody>
      </p:sp>
    </p:spTree>
    <p:extLst>
      <p:ext uri="{BB962C8B-B14F-4D97-AF65-F5344CB8AC3E}">
        <p14:creationId xmlns:p14="http://schemas.microsoft.com/office/powerpoint/2010/main" val="23885609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After the Election</a:t>
            </a:r>
          </a:p>
        </p:txBody>
      </p:sp>
      <p:sp>
        <p:nvSpPr>
          <p:cNvPr id="21507" name="Rectangle 3"/>
          <p:cNvSpPr>
            <a:spLocks noGrp="1" noChangeArrowheads="1"/>
          </p:cNvSpPr>
          <p:nvPr>
            <p:ph type="body" idx="1"/>
          </p:nvPr>
        </p:nvSpPr>
        <p:spPr/>
        <p:txBody>
          <a:bodyPr/>
          <a:lstStyle/>
          <a:p>
            <a:pPr eaLnBrk="1" hangingPunct="1"/>
            <a:r>
              <a:rPr lang="en-US" smtClean="0"/>
              <a:t>Best showing by a new party since the Republicans.</a:t>
            </a:r>
          </a:p>
          <a:p>
            <a:pPr eaLnBrk="1" hangingPunct="1">
              <a:buFontTx/>
              <a:buNone/>
            </a:pPr>
            <a:endParaRPr lang="en-US" smtClean="0"/>
          </a:p>
          <a:p>
            <a:pPr eaLnBrk="1" hangingPunct="1"/>
            <a:r>
              <a:rPr lang="en-US" smtClean="0"/>
              <a:t>1893- depression.</a:t>
            </a:r>
          </a:p>
          <a:p>
            <a:pPr eaLnBrk="1" hangingPunct="1">
              <a:buFontTx/>
              <a:buNone/>
            </a:pPr>
            <a:r>
              <a:rPr lang="en-US" smtClean="0"/>
              <a:t>		* 25% unemployment</a:t>
            </a:r>
          </a:p>
          <a:p>
            <a:pPr eaLnBrk="1" hangingPunct="1">
              <a:buFontTx/>
              <a:buNone/>
            </a:pPr>
            <a:r>
              <a:rPr lang="en-US" smtClean="0"/>
              <a:t>		* People’s Party growing in popularity</a:t>
            </a:r>
          </a:p>
        </p:txBody>
      </p:sp>
    </p:spTree>
    <p:extLst>
      <p:ext uri="{BB962C8B-B14F-4D97-AF65-F5344CB8AC3E}">
        <p14:creationId xmlns:p14="http://schemas.microsoft.com/office/powerpoint/2010/main" val="42762562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457200"/>
            <a:ext cx="5943600" cy="1143000"/>
          </a:xfrm>
        </p:spPr>
        <p:txBody>
          <a:bodyPr/>
          <a:lstStyle/>
          <a:p>
            <a:pPr eaLnBrk="1" hangingPunct="1"/>
            <a:r>
              <a:rPr lang="en-US" smtClean="0"/>
              <a:t>The Election of 1896</a:t>
            </a:r>
          </a:p>
        </p:txBody>
      </p:sp>
      <p:sp>
        <p:nvSpPr>
          <p:cNvPr id="22531" name="Rectangle 3"/>
          <p:cNvSpPr>
            <a:spLocks noGrp="1" noChangeArrowheads="1"/>
          </p:cNvSpPr>
          <p:nvPr>
            <p:ph type="body" idx="1"/>
          </p:nvPr>
        </p:nvSpPr>
        <p:spPr>
          <a:xfrm>
            <a:off x="228600" y="1752600"/>
            <a:ext cx="4953000" cy="4114800"/>
          </a:xfrm>
        </p:spPr>
        <p:txBody>
          <a:bodyPr/>
          <a:lstStyle/>
          <a:p>
            <a:pPr eaLnBrk="1" hangingPunct="1"/>
            <a:r>
              <a:rPr lang="en-US" sz="2800" smtClean="0"/>
              <a:t>Republicans nominated William McKinley.</a:t>
            </a:r>
          </a:p>
          <a:p>
            <a:pPr eaLnBrk="1" hangingPunct="1"/>
            <a:r>
              <a:rPr lang="en-US" sz="2800" smtClean="0"/>
              <a:t>Democrats in a bind.  </a:t>
            </a:r>
          </a:p>
          <a:p>
            <a:pPr eaLnBrk="1" hangingPunct="1">
              <a:buFontTx/>
              <a:buNone/>
            </a:pPr>
            <a:r>
              <a:rPr lang="en-US" sz="2800" smtClean="0"/>
              <a:t>		Cleveland = Depression</a:t>
            </a:r>
          </a:p>
          <a:p>
            <a:pPr eaLnBrk="1" hangingPunct="1">
              <a:buFontTx/>
              <a:buNone/>
            </a:pPr>
            <a:r>
              <a:rPr lang="en-US" sz="2800" smtClean="0"/>
              <a:t>		</a:t>
            </a:r>
          </a:p>
          <a:p>
            <a:pPr eaLnBrk="1" hangingPunct="1">
              <a:buFontTx/>
              <a:buNone/>
            </a:pPr>
            <a:r>
              <a:rPr lang="en-US" sz="2800" smtClean="0"/>
              <a:t>		William Jennings Bryan:</a:t>
            </a:r>
          </a:p>
          <a:p>
            <a:pPr eaLnBrk="1" hangingPunct="1">
              <a:buFontTx/>
              <a:buNone/>
            </a:pPr>
            <a:r>
              <a:rPr lang="en-US" sz="2800" smtClean="0"/>
              <a:t>		single issue campaign-	expand the money supply</a:t>
            </a:r>
          </a:p>
        </p:txBody>
      </p:sp>
      <p:pic>
        <p:nvPicPr>
          <p:cNvPr id="22532" name="Picture 5" descr="mckinle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533400"/>
            <a:ext cx="2074863" cy="319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6" descr="Bry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886200"/>
            <a:ext cx="344646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49391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The Populists Face a Dilemma</a:t>
            </a:r>
          </a:p>
        </p:txBody>
      </p:sp>
      <p:sp>
        <p:nvSpPr>
          <p:cNvPr id="23555" name="Rectangle 3"/>
          <p:cNvSpPr>
            <a:spLocks noGrp="1" noChangeArrowheads="1"/>
          </p:cNvSpPr>
          <p:nvPr>
            <p:ph type="body" sz="half" idx="1"/>
          </p:nvPr>
        </p:nvSpPr>
        <p:spPr>
          <a:xfrm>
            <a:off x="609600" y="2743200"/>
            <a:ext cx="3810000" cy="1676400"/>
          </a:xfrm>
        </p:spPr>
        <p:txBody>
          <a:bodyPr/>
          <a:lstStyle/>
          <a:p>
            <a:pPr eaLnBrk="1" hangingPunct="1">
              <a:buFontTx/>
              <a:buNone/>
            </a:pPr>
            <a:r>
              <a:rPr lang="en-US" sz="3600" smtClean="0"/>
              <a:t>	Pick their own candidate?</a:t>
            </a:r>
          </a:p>
          <a:p>
            <a:pPr eaLnBrk="1" hangingPunct="1">
              <a:buFontTx/>
              <a:buNone/>
            </a:pPr>
            <a:endParaRPr lang="en-US" smtClean="0"/>
          </a:p>
        </p:txBody>
      </p:sp>
      <p:sp>
        <p:nvSpPr>
          <p:cNvPr id="23556" name="Rectangle 4"/>
          <p:cNvSpPr>
            <a:spLocks noGrp="1" noChangeArrowheads="1"/>
          </p:cNvSpPr>
          <p:nvPr>
            <p:ph type="body" sz="half" idx="2"/>
          </p:nvPr>
        </p:nvSpPr>
        <p:spPr/>
        <p:txBody>
          <a:bodyPr/>
          <a:lstStyle/>
          <a:p>
            <a:pPr eaLnBrk="1" hangingPunct="1">
              <a:buFontTx/>
              <a:buNone/>
            </a:pPr>
            <a:r>
              <a:rPr lang="en-US" sz="3600" smtClean="0"/>
              <a:t>	Go with Bryan?</a:t>
            </a:r>
          </a:p>
        </p:txBody>
      </p:sp>
      <p:pic>
        <p:nvPicPr>
          <p:cNvPr id="27653" name="Picture 5" descr="bryanb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819400"/>
            <a:ext cx="2935288"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4105135"/>
      </p:ext>
    </p:extLst>
  </p:cSld>
  <p:clrMapOvr>
    <a:masterClrMapping/>
  </p:clrMapOvr>
  <p:transition xmlns:p14="http://schemas.microsoft.com/office/powerpoint/2010/main">
    <p:pull dir="d"/>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fade">
                                      <p:cBhvr>
                                        <p:cTn id="7" dur="2000"/>
                                        <p:tgtEl>
                                          <p:spTgt spid="27653"/>
                                        </p:tgtEl>
                                      </p:cBhvr>
                                    </p:animEffect>
                                    <p:anim calcmode="lin" valueType="num">
                                      <p:cBhvr>
                                        <p:cTn id="8" dur="2000" fill="hold"/>
                                        <p:tgtEl>
                                          <p:spTgt spid="27653"/>
                                        </p:tgtEl>
                                        <p:attrNameLst>
                                          <p:attrName>style.rotation</p:attrName>
                                        </p:attrNameLst>
                                      </p:cBhvr>
                                      <p:tavLst>
                                        <p:tav tm="0">
                                          <p:val>
                                            <p:fltVal val="720"/>
                                          </p:val>
                                        </p:tav>
                                        <p:tav tm="100000">
                                          <p:val>
                                            <p:fltVal val="0"/>
                                          </p:val>
                                        </p:tav>
                                      </p:tavLst>
                                    </p:anim>
                                    <p:anim calcmode="lin" valueType="num">
                                      <p:cBhvr>
                                        <p:cTn id="9" dur="2000" fill="hold"/>
                                        <p:tgtEl>
                                          <p:spTgt spid="27653"/>
                                        </p:tgtEl>
                                        <p:attrNameLst>
                                          <p:attrName>ppt_h</p:attrName>
                                        </p:attrNameLst>
                                      </p:cBhvr>
                                      <p:tavLst>
                                        <p:tav tm="0">
                                          <p:val>
                                            <p:fltVal val="0"/>
                                          </p:val>
                                        </p:tav>
                                        <p:tav tm="100000">
                                          <p:val>
                                            <p:strVal val="#ppt_h"/>
                                          </p:val>
                                        </p:tav>
                                      </p:tavLst>
                                    </p:anim>
                                    <p:anim calcmode="lin" valueType="num">
                                      <p:cBhvr>
                                        <p:cTn id="10" dur="2000" fill="hold"/>
                                        <p:tgtEl>
                                          <p:spTgt spid="2765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657600" y="457200"/>
            <a:ext cx="4876800" cy="533400"/>
          </a:xfrm>
        </p:spPr>
        <p:txBody>
          <a:bodyPr/>
          <a:lstStyle/>
          <a:p>
            <a:pPr eaLnBrk="1" hangingPunct="1"/>
            <a:r>
              <a:rPr lang="en-US" sz="2400" smtClean="0">
                <a:solidFill>
                  <a:schemeClr val="tx1"/>
                </a:solidFill>
              </a:rPr>
              <a:t>The Election of 1896, by States</a:t>
            </a:r>
          </a:p>
        </p:txBody>
      </p:sp>
      <p:sp>
        <p:nvSpPr>
          <p:cNvPr id="24579" name="Rectangle 3"/>
          <p:cNvSpPr>
            <a:spLocks noGrp="1" noChangeArrowheads="1"/>
          </p:cNvSpPr>
          <p:nvPr>
            <p:ph type="body" idx="1"/>
          </p:nvPr>
        </p:nvSpPr>
        <p:spPr>
          <a:xfrm>
            <a:off x="685800" y="1600200"/>
            <a:ext cx="2514600" cy="4495800"/>
          </a:xfrm>
        </p:spPr>
        <p:txBody>
          <a:bodyPr/>
          <a:lstStyle/>
          <a:p>
            <a:pPr eaLnBrk="1" hangingPunct="1"/>
            <a:r>
              <a:rPr lang="en-US" smtClean="0">
                <a:latin typeface="Times" pitchFamily="18" charset="0"/>
              </a:rPr>
              <a:t>But Bryan didn’t win.</a:t>
            </a:r>
          </a:p>
          <a:p>
            <a:pPr eaLnBrk="1" hangingPunct="1"/>
            <a:r>
              <a:rPr lang="en-US" smtClean="0">
                <a:latin typeface="Times" pitchFamily="18" charset="0"/>
              </a:rPr>
              <a:t>The danger of single issue campaigns.</a:t>
            </a:r>
          </a:p>
        </p:txBody>
      </p:sp>
      <p:pic>
        <p:nvPicPr>
          <p:cNvPr id="24580" name="Picture 4" descr="Chp20-02p595.gif                                               000710AEMacintosh HD                   ABA78158:"/>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657600" y="1066800"/>
            <a:ext cx="49022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04848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6699FF"/>
    </a:lt1>
    <a:dk2>
      <a:srgbClr val="000000"/>
    </a:dk2>
    <a:lt2>
      <a:srgbClr val="808080"/>
    </a:lt2>
    <a:accent1>
      <a:srgbClr val="00CC99"/>
    </a:accent1>
    <a:accent2>
      <a:srgbClr val="3333CC"/>
    </a:accent2>
    <a:accent3>
      <a:srgbClr val="B8CA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000000"/>
    </a:dk1>
    <a:lt1>
      <a:srgbClr val="339966"/>
    </a:lt1>
    <a:dk2>
      <a:srgbClr val="000000"/>
    </a:dk2>
    <a:lt2>
      <a:srgbClr val="808080"/>
    </a:lt2>
    <a:accent1>
      <a:srgbClr val="00CC99"/>
    </a:accent1>
    <a:accent2>
      <a:srgbClr val="3333CC"/>
    </a:accent2>
    <a:accent3>
      <a:srgbClr val="ADCAB8"/>
    </a:accent3>
    <a:accent4>
      <a:srgbClr val="000000"/>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0066CC"/>
    </a:lt1>
    <a:dk2>
      <a:srgbClr val="000000"/>
    </a:dk2>
    <a:lt2>
      <a:srgbClr val="808080"/>
    </a:lt2>
    <a:accent1>
      <a:srgbClr val="00CC99"/>
    </a:accent1>
    <a:accent2>
      <a:srgbClr val="3333CC"/>
    </a:accent2>
    <a:accent3>
      <a:srgbClr val="AAB8E2"/>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3858</TotalTime>
  <Words>528</Words>
  <Application>Microsoft Macintosh PowerPoint</Application>
  <PresentationFormat>On-screen Show (4:3)</PresentationFormat>
  <Paragraphs>96</Paragraphs>
  <Slides>17</Slides>
  <Notes>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Farmers Propose Some Alternatives</vt:lpstr>
      <vt:lpstr>Review</vt:lpstr>
      <vt:lpstr>Status of Farmers at the End of the Century</vt:lpstr>
      <vt:lpstr>The Gospel of Cooperation</vt:lpstr>
      <vt:lpstr>The Farmers’ Plan</vt:lpstr>
      <vt:lpstr>Spreading the Gospel of Cooperation</vt:lpstr>
      <vt:lpstr>From Cooperatives to Politics</vt:lpstr>
      <vt:lpstr>The People’s Party Platform </vt:lpstr>
      <vt:lpstr>The People’s Party Platform</vt:lpstr>
      <vt:lpstr>The People’s Party Platform</vt:lpstr>
      <vt:lpstr>The Election of 1892</vt:lpstr>
      <vt:lpstr>Fear in the South</vt:lpstr>
      <vt:lpstr>Western Movement</vt:lpstr>
      <vt:lpstr>After the Election</vt:lpstr>
      <vt:lpstr>The Election of 1896</vt:lpstr>
      <vt:lpstr>The Populists Face a Dilemma</vt:lpstr>
      <vt:lpstr>The Election of 1896, by States</vt:lpstr>
    </vt:vector>
  </TitlesOfParts>
  <Company>Moravian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Farmers and Workers Propose Some Alternatives</dc:title>
  <dc:creator>CIT Help Desk</dc:creator>
  <cp:lastModifiedBy>Berger, Jane</cp:lastModifiedBy>
  <cp:revision>22</cp:revision>
  <dcterms:created xsi:type="dcterms:W3CDTF">2012-09-13T16:33:44Z</dcterms:created>
  <dcterms:modified xsi:type="dcterms:W3CDTF">2019-02-06T17:17:36Z</dcterms:modified>
</cp:coreProperties>
</file>